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4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8" Type="http://schemas.openxmlformats.org/officeDocument/2006/relationships/slide" Target="slides/slide7.xml"/><Relationship Id="rId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" Type="http://schemas.openxmlformats.org/officeDocument/2006/relationships/slide" Target="slides/slide6.xml"/><Relationship Id="rId20" Type="http://schemas.openxmlformats.org/officeDocument/2006/relationships/slide" Target="slides/slide19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29" Type="http://schemas.openxmlformats.org/officeDocument/2006/relationships/customXml" Target="../customXml/item3.xml"/><Relationship Id="rId24" Type="http://schemas.openxmlformats.org/officeDocument/2006/relationships/viewProps" Target="viewProps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presProps" Target="presProps.xml"/><Relationship Id="rId15" Type="http://schemas.openxmlformats.org/officeDocument/2006/relationships/slide" Target="slides/slide14.xml"/><Relationship Id="rId5" Type="http://schemas.openxmlformats.org/officeDocument/2006/relationships/slide" Target="slides/slide4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9" Type="http://schemas.openxmlformats.org/officeDocument/2006/relationships/slide" Target="slides/slide8.xml"/><Relationship Id="rId22" Type="http://schemas.openxmlformats.org/officeDocument/2006/relationships/printerSettings" Target="printerSettings/printerSettings1.bin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83797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buSzPct val="25000"/>
              <a:buNone/>
            </a:pPr>
            <a:r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Bespreek vanuit het filmpje de bijbehorende campagne + cross-overs.</a:t>
            </a:r>
          </a:p>
          <a:p>
            <a:pPr marL="228600" marR="0" lvl="0" indent="-228600" algn="l" rtl="0">
              <a:spcBef>
                <a:spcPts val="0"/>
              </a:spcBef>
              <a:buSzPct val="25000"/>
              <a:buNone/>
            </a:pPr>
            <a:r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Bekijk ook welke doelstellingen (5 it’s) ze terug zien in de campagne.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nl-NL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http://blog.list.ly/2014/07/03/why-does-a-body-of-specialist-media-pay-dividends-for-content-creators/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nl-NL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nl-NL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nl-NL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Strategie leidt tot gedrag van jullie als campagnemakers: je weet hierdoor welke richting je campagne krijgt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Strategie leidt tot gedrag van jullie als campagnemakers: je weet hierdoor welke richting je campagne krijgt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Filmpje achter foto: link naar interview met Rob Punselie over content marketing. 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Voorbeeld.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Kijk naar je doelstellingen en concept(verhaal) en kpi’s &gt; adhv daarvan ga je kijken waarmee (middelen) je de doelgroep (in context) kunt bereiken. Bedenk hoe de touchpoints met elkaar verbonden worden (call-to-actions en relaties).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Jay-Z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Korte uitleg cross-overs. Aangeven dat dit binnen een crossmediale campagne essentieel is. Verder illustreren aan de hand van het filmpje over de case Bing &amp; Jay-Z (link achter plaatje)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nl-NL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 b="0" i="0" u="none" strike="noStrike" cap="none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 b="0" i="0" u="none" strike="noStrike" cap="none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4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nl-NL" sz="1200" b="0" i="0" u="none" strike="noStrike" cap="none">
              <a:solidFill>
                <a:srgbClr val="88888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9300" y="3416300"/>
            <a:ext cx="12699" cy="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MEDIA &amp; MIDDELEN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t>SCO4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739465" y="3204507"/>
            <a:ext cx="1947333" cy="64633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l-NL" sz="1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 – free publicity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l-NL" sz="1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TV</a:t>
            </a:r>
          </a:p>
        </p:txBody>
      </p:sp>
      <p:grpSp>
        <p:nvGrpSpPr>
          <p:cNvPr id="154" name="Shape 154"/>
          <p:cNvGrpSpPr/>
          <p:nvPr/>
        </p:nvGrpSpPr>
        <p:grpSpPr>
          <a:xfrm>
            <a:off x="203804" y="1671025"/>
            <a:ext cx="8482996" cy="4599427"/>
            <a:chOff x="461433" y="568104"/>
            <a:chExt cx="8482996" cy="4599427"/>
          </a:xfrm>
        </p:grpSpPr>
        <p:sp>
          <p:nvSpPr>
            <p:cNvPr id="155" name="Shape 155"/>
            <p:cNvSpPr txBox="1"/>
            <p:nvPr/>
          </p:nvSpPr>
          <p:spPr>
            <a:xfrm>
              <a:off x="3850101" y="2957941"/>
              <a:ext cx="1947333" cy="64633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nl-NL" sz="18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‘Outdoor’ uitingen – alle pagina’s</a:t>
              </a: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3850101" y="4521200"/>
              <a:ext cx="1947333" cy="64633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nl-NL" sz="18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Online game platform</a:t>
              </a:r>
            </a:p>
          </p:txBody>
        </p:sp>
        <p:sp>
          <p:nvSpPr>
            <p:cNvPr id="157" name="Shape 157"/>
            <p:cNvSpPr txBox="1"/>
            <p:nvPr/>
          </p:nvSpPr>
          <p:spPr>
            <a:xfrm>
              <a:off x="3850101" y="1577663"/>
              <a:ext cx="1947333" cy="36933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nl-NL" sz="18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Bing Maps</a:t>
              </a: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461433" y="3597871"/>
              <a:ext cx="1947333" cy="36933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nl-NL" sz="18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Facebook</a:t>
              </a:r>
            </a:p>
          </p:txBody>
        </p:sp>
        <p:sp>
          <p:nvSpPr>
            <p:cNvPr id="159" name="Shape 159"/>
            <p:cNvSpPr txBox="1"/>
            <p:nvPr/>
          </p:nvSpPr>
          <p:spPr>
            <a:xfrm>
              <a:off x="461433" y="2277068"/>
              <a:ext cx="1947333" cy="36933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nl-NL" sz="18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Twitter</a:t>
              </a:r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461433" y="2951539"/>
              <a:ext cx="1947333" cy="36933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nl-NL" sz="18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Radio</a:t>
              </a:r>
            </a:p>
          </p:txBody>
        </p:sp>
        <p:sp>
          <p:nvSpPr>
            <p:cNvPr id="161" name="Shape 161"/>
            <p:cNvSpPr txBox="1"/>
            <p:nvPr/>
          </p:nvSpPr>
          <p:spPr>
            <a:xfrm>
              <a:off x="6997095" y="3874869"/>
              <a:ext cx="1947333" cy="64633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nl-NL" sz="18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Digital co-created book</a:t>
              </a:r>
            </a:p>
          </p:txBody>
        </p:sp>
        <p:cxnSp>
          <p:nvCxnSpPr>
            <p:cNvPr id="162" name="Shape 162"/>
            <p:cNvCxnSpPr/>
            <p:nvPr/>
          </p:nvCxnSpPr>
          <p:spPr>
            <a:xfrm rot="10800000" flipH="1">
              <a:off x="5797435" y="2957942"/>
              <a:ext cx="1199660" cy="362929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3" name="Shape 163"/>
            <p:cNvCxnSpPr/>
            <p:nvPr/>
          </p:nvCxnSpPr>
          <p:spPr>
            <a:xfrm rot="10800000">
              <a:off x="4775196" y="2034566"/>
              <a:ext cx="0" cy="854334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stealth" w="lg" len="lg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4" name="Shape 164"/>
            <p:cNvCxnSpPr/>
            <p:nvPr/>
          </p:nvCxnSpPr>
          <p:spPr>
            <a:xfrm rot="10800000">
              <a:off x="4775196" y="3614804"/>
              <a:ext cx="0" cy="854334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stealth" w="lg" len="lg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5" name="Shape 165"/>
            <p:cNvCxnSpPr/>
            <p:nvPr/>
          </p:nvCxnSpPr>
          <p:spPr>
            <a:xfrm rot="10800000" flipH="1">
              <a:off x="5797435" y="4333500"/>
              <a:ext cx="1199660" cy="47126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6" name="Shape 166"/>
            <p:cNvCxnSpPr/>
            <p:nvPr/>
          </p:nvCxnSpPr>
          <p:spPr>
            <a:xfrm rot="10800000" flipH="1">
              <a:off x="5797435" y="3108065"/>
              <a:ext cx="1199660" cy="1648769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Shape 167"/>
            <p:cNvCxnSpPr/>
            <p:nvPr/>
          </p:nvCxnSpPr>
          <p:spPr>
            <a:xfrm rot="10800000" flipH="1">
              <a:off x="2408766" y="3308274"/>
              <a:ext cx="1320799" cy="56916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Shape 168"/>
            <p:cNvCxnSpPr/>
            <p:nvPr/>
          </p:nvCxnSpPr>
          <p:spPr>
            <a:xfrm>
              <a:off x="2408766" y="2603728"/>
              <a:ext cx="1320799" cy="504337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9" name="Shape 169"/>
            <p:cNvCxnSpPr/>
            <p:nvPr/>
          </p:nvCxnSpPr>
          <p:spPr>
            <a:xfrm>
              <a:off x="2408766" y="3232582"/>
              <a:ext cx="13207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0" name="Shape 170"/>
            <p:cNvCxnSpPr/>
            <p:nvPr/>
          </p:nvCxnSpPr>
          <p:spPr>
            <a:xfrm>
              <a:off x="2408766" y="3954269"/>
              <a:ext cx="1320799" cy="51487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1" name="Shape 171"/>
            <p:cNvCxnSpPr/>
            <p:nvPr/>
          </p:nvCxnSpPr>
          <p:spPr>
            <a:xfrm>
              <a:off x="2408766" y="3336119"/>
              <a:ext cx="1320799" cy="1133019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2" name="Shape 172"/>
            <p:cNvCxnSpPr/>
            <p:nvPr/>
          </p:nvCxnSpPr>
          <p:spPr>
            <a:xfrm>
              <a:off x="2408766" y="2646400"/>
              <a:ext cx="1320799" cy="182273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" name="Shape 173"/>
            <p:cNvCxnSpPr>
              <a:endCxn id="157" idx="1"/>
            </p:cNvCxnSpPr>
            <p:nvPr/>
          </p:nvCxnSpPr>
          <p:spPr>
            <a:xfrm rot="10800000" flipH="1">
              <a:off x="2408901" y="1762329"/>
              <a:ext cx="1441200" cy="6624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" name="Shape 174"/>
            <p:cNvCxnSpPr>
              <a:endCxn id="157" idx="1"/>
            </p:cNvCxnSpPr>
            <p:nvPr/>
          </p:nvCxnSpPr>
          <p:spPr>
            <a:xfrm rot="10800000" flipH="1">
              <a:off x="2408901" y="1762329"/>
              <a:ext cx="1441200" cy="13458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" name="Shape 175"/>
            <p:cNvCxnSpPr/>
            <p:nvPr/>
          </p:nvCxnSpPr>
          <p:spPr>
            <a:xfrm rot="10800000" flipH="1">
              <a:off x="2408766" y="1946995"/>
              <a:ext cx="1441334" cy="202020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76" name="Shape 176"/>
            <p:cNvSpPr txBox="1"/>
            <p:nvPr/>
          </p:nvSpPr>
          <p:spPr>
            <a:xfrm>
              <a:off x="461433" y="568104"/>
              <a:ext cx="1947333" cy="64633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nl-NL" sz="18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Pers event – launch campagne</a:t>
              </a:r>
            </a:p>
          </p:txBody>
        </p:sp>
        <p:cxnSp>
          <p:nvCxnSpPr>
            <p:cNvPr id="177" name="Shape 177"/>
            <p:cNvCxnSpPr/>
            <p:nvPr/>
          </p:nvCxnSpPr>
          <p:spPr>
            <a:xfrm>
              <a:off x="1435100" y="1214434"/>
              <a:ext cx="0" cy="1107919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8" name="Shape 178"/>
            <p:cNvCxnSpPr/>
            <p:nvPr/>
          </p:nvCxnSpPr>
          <p:spPr>
            <a:xfrm>
              <a:off x="2099733" y="1316830"/>
              <a:ext cx="1750367" cy="163470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CUSTOMER JOURNEY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endParaRPr sz="4400" b="1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88117"/>
            <a:ext cx="9144000" cy="50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9261"/>
            <a:ext cx="9432339" cy="754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LESOPDRACHT 15 MIN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Beschrijf het verhaal dat je wilt vertellen met de campagne.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LESOPDRACHT A – 15 MIN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Bedenk welke </a:t>
            </a:r>
            <a:r>
              <a:rPr lang="nl-NL" sz="32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owned</a:t>
            </a: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media noodzakelijk zijn voor de campagne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Wie en waar is de doelgroep?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Gerelateerd aan de te behalen doelstellingen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Welk ‘stukje’ van het verhaal wil je daar vertellen?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LESOPDRACHT B – 15 MIN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Bedenk welke </a:t>
            </a:r>
            <a:r>
              <a:rPr lang="nl-NL" sz="32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paid </a:t>
            </a: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 noodzakelijk zijn voor de campagne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Wie en waar is de doelgroep?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Hoe leiden deze tot de owned media?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Gerelateerd aan de te behalen doelen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Welk ‘stukje’ van het verhaal wil je daar vertellen?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LESOPDRACHT C – 15 MIN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Bedenk welke </a:t>
            </a:r>
            <a:r>
              <a:rPr lang="nl-NL" sz="32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earned/shared </a:t>
            </a: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 je graag zou willen verwezenlijken voor de campagne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Wie en waar is de doelgroep?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Op welke platfomen?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Gerelateerd aan de te behalen doelen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Welk ‘stukje’ van het verhaal wil je daar ‘laten’ vertellen?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LESOPDRACHT D – 15 MIN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Bedenk welke </a:t>
            </a:r>
            <a:r>
              <a:rPr lang="nl-NL" sz="32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social </a:t>
            </a: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 je graag zou willen verwezenlijken voor de campagne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Wie en waar is de doelgroep?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Op welke platfomen?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Gerelateerd aan de te behalen doelen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Welk ‘stukje’ van het verhaal wil je daar ‘laten’ vertellen?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LESOPDRACHT E – 15 MIN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Maak een customer journey op basis van het gekozen model voor doelstellingen en laat zien hoe de cross-overs tot stand komen. </a:t>
            </a: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TIP: houd het simpel!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AAN DE SLAG 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Maak je customer journey (media) definitief en onderbouw met onderzoek (cijfers ☺).</a:t>
            </a: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640"/>
              </a:spcBef>
              <a:buClr>
                <a:srgbClr val="FF6600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rgbClr val="FF6600"/>
                </a:solidFill>
                <a:latin typeface="Gill Sans"/>
                <a:ea typeface="Gill Sans"/>
                <a:cs typeface="Gill Sans"/>
                <a:sym typeface="Gill Sans"/>
              </a:rPr>
              <a:t>Presenteer tijdens consultancy uren volgende week.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LEERDOEL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 student kan een communicatievraagstuk strategisch en conceptmatig oplossen op basis van methodisch onderzoek.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CRITERIA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Kwaliteit is verantwoord en op voldoende niveau wanneer:</a:t>
            </a: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 communicatiestrategie is onderbouwd</a:t>
            </a: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AutoNum type="arabicPeriod"/>
            </a:pPr>
            <a:r>
              <a:rPr lang="nl-NL" sz="3200" b="0" i="0" u="none" strike="noStrike" cap="non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rPr>
              <a:t>De totstandkoming van het concept is gefaseerd en onderbouwd</a:t>
            </a: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nl-NL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 mediastrategie is onderbouwd en bouwt verder op de communicatiestrategie</a:t>
            </a: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AutoNum type="arabicPeriod"/>
            </a:pPr>
            <a:r>
              <a:rPr lang="nl-NL" sz="3200" b="0" i="0" u="none" strike="noStrike" cap="non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rPr>
              <a:t>De executie van de strategie en het concept is beargumenteerd naar vorm en inhoud</a:t>
            </a:r>
          </a:p>
          <a:p>
            <a:pPr marL="0" marR="0" lvl="0" indent="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9300" y="3416300"/>
            <a:ext cx="12699" cy="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6635"/>
          <a:stretch/>
        </p:blipFill>
        <p:spPr>
          <a:xfrm>
            <a:off x="0" y="3120097"/>
            <a:ext cx="9144000" cy="386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VANDAAG 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l-NL"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Mediastrategie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l-NL"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 &amp; middelen</a:t>
            </a:r>
          </a:p>
          <a:p>
            <a:pPr marL="0" marR="0" lvl="0" indent="0" algn="l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9300" y="3416300"/>
            <a:ext cx="12699" cy="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437885" y="332380"/>
            <a:ext cx="8242830" cy="39149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-NL"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“Je kunt op basis van de customer journey een weloverwogen keuze maken voor middelen &amp; (typen) content, gebaseerd op het concept en rekening houdend met de gekozen communicatiestrategie, herkenbaarheid voor de doelgroep en briefing”.  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180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18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18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11780"/>
            <a:ext cx="9144000" cy="404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 descr="http://b2bstories.com/wp-content/uploads/2010/03/Touchpoin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691" y="2891099"/>
            <a:ext cx="6864440" cy="514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3212094" y="5785942"/>
            <a:ext cx="7408585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MEDIASTRATEGIE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5680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-NL"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 een mediastrategie geef je aan welke media en middelen je gaat inzetten om de vooraf gestelde doelen te behalen.  </a:t>
            </a: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CUSTOMER JOURNEY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17637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CUSTOMER JOURNEY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89091"/>
            <a:ext cx="9144000" cy="3222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nl-NL" sz="44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CROSSMEDIA 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29842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8038D1F586F949BDCB6D68F56E6650" ma:contentTypeVersion="1" ma:contentTypeDescription="Create a new document." ma:contentTypeScope="" ma:versionID="cd8d4eb37389dbde3a72667022213ca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6e4863383729cb444416dcdc8f5e0b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9C857F-1031-41E5-A734-1A847F8762BA}"/>
</file>

<file path=customXml/itemProps2.xml><?xml version="1.0" encoding="utf-8"?>
<ds:datastoreItem xmlns:ds="http://schemas.openxmlformats.org/officeDocument/2006/customXml" ds:itemID="{F447A5EB-2D7A-48E8-918C-C4C969F65955}"/>
</file>

<file path=customXml/itemProps3.xml><?xml version="1.0" encoding="utf-8"?>
<ds:datastoreItem xmlns:ds="http://schemas.openxmlformats.org/officeDocument/2006/customXml" ds:itemID="{7502C947-92A9-4FC6-B2E5-3C79943439C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Macintosh PowerPoint</Application>
  <PresentationFormat>On-screen Show (4:3)</PresentationFormat>
  <Paragraphs>90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Cabin</vt:lpstr>
      <vt:lpstr>Helvetica Neue</vt:lpstr>
      <vt:lpstr>Gill Sans</vt:lpstr>
      <vt:lpstr>Office Theme</vt:lpstr>
      <vt:lpstr>MEDIA &amp; MIDDELEN</vt:lpstr>
      <vt:lpstr>LEERDOEL</vt:lpstr>
      <vt:lpstr>CRITERIA</vt:lpstr>
      <vt:lpstr>VANDAAG </vt:lpstr>
      <vt:lpstr>PowerPoint Presentation</vt:lpstr>
      <vt:lpstr>MEDIASTRATEGIE</vt:lpstr>
      <vt:lpstr>CUSTOMER JOURNEY</vt:lpstr>
      <vt:lpstr>CUSTOMER JOURNEY</vt:lpstr>
      <vt:lpstr>CROSSMEDIA </vt:lpstr>
      <vt:lpstr>CUSTOMER JOURNEY</vt:lpstr>
      <vt:lpstr>PowerPoint Presentation</vt:lpstr>
      <vt:lpstr>PowerPoint Presentation</vt:lpstr>
      <vt:lpstr>LESOPDRACHT 15 MIN</vt:lpstr>
      <vt:lpstr>LESOPDRACHT A – 15 MIN</vt:lpstr>
      <vt:lpstr>LESOPDRACHT B – 15 MIN</vt:lpstr>
      <vt:lpstr>LESOPDRACHT C – 15 MIN</vt:lpstr>
      <vt:lpstr>LESOPDRACHT D – 15 MIN</vt:lpstr>
      <vt:lpstr>LESOPDRACHT E – 15 MIN</vt:lpstr>
      <vt:lpstr>AAN DE SLAG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&amp; MIDDELEN</dc:title>
  <cp:lastModifiedBy>Anke Eyck</cp:lastModifiedBy>
  <cp:revision>1</cp:revision>
  <dcterms:modified xsi:type="dcterms:W3CDTF">2017-02-10T09:20:57Z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0x010100B58038D1F586F949BDCB6D68F56E6650</vt:lpwstr>
  </property>
</Properties>
</file>